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7" r:id="rId6"/>
    <p:sldId id="265" r:id="rId7"/>
    <p:sldId id="266" r:id="rId8"/>
    <p:sldId id="262" r:id="rId9"/>
    <p:sldId id="261" r:id="rId10"/>
    <p:sldId id="263" r:id="rId11"/>
    <p:sldId id="264" r:id="rId12"/>
    <p:sldId id="267" r:id="rId13"/>
    <p:sldId id="260" r:id="rId14"/>
    <p:sldId id="258" r:id="rId1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88BA16-C60F-DCA2-F0C6-A81AB3D250AD}" v="179" dt="2022-01-28T02:55:44.072"/>
    <p1510:client id="{61C4D615-7813-BC6E-438F-7BB8EC950FBF}" v="63" dt="2022-01-27T16:37:01.013"/>
    <p1510:client id="{9F65AF01-A269-EF7C-829B-4F9B93B00C3B}" v="1" dt="2022-01-28T02:48:57.407"/>
    <p1510:client id="{A7F2DC09-3ED4-4895-8407-614B936D6DE5}" v="113" dt="2022-01-28T02:05:06.604"/>
    <p1510:client id="{BC03FC4A-0668-00D4-221F-D3C5518D8BCF}" v="26" dt="2022-01-28T02:21:52.398"/>
    <p1510:client id="{F789CD61-8EE0-4846-B3EE-E520CF625482}" v="299" dt="2022-01-28T02:56:57.504"/>
    <p1510:client id="{FEDE789D-4FCE-51A4-CC4D-373BDADB756B}" v="26" vWet="27" dt="2022-01-28T02:47:13.8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63" y="3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Planificación</c:v>
                </c:pt>
              </c:strCache>
            </c:strRef>
          </c:tx>
          <c:dPt>
            <c:idx val="0"/>
            <c:bubble3D val="0"/>
            <c:spPr>
              <a:solidFill>
                <a:srgbClr val="0070C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574-4A8D-9971-20BC67496B7F}"/>
              </c:ext>
            </c:extLst>
          </c:dPt>
          <c:dPt>
            <c:idx val="1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574-4A8D-9971-20BC67496B7F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574-4A8D-9971-20BC67496B7F}"/>
              </c:ext>
            </c:extLst>
          </c:dPt>
          <c:cat>
            <c:strRef>
              <c:f>Hoja1!$A$2:$A$4</c:f>
              <c:strCache>
                <c:ptCount val="3"/>
                <c:pt idx="0">
                  <c:v>Prediseño</c:v>
                </c:pt>
                <c:pt idx="1">
                  <c:v>Desarrollo,  documentacion, pruebas y rediseño</c:v>
                </c:pt>
                <c:pt idx="2">
                  <c:v>Ajustes y despliegue</c:v>
                </c:pt>
              </c:strCache>
            </c:strRef>
          </c:cat>
          <c:val>
            <c:numRef>
              <c:f>Hoja1!$B$2:$B$4</c:f>
              <c:numCache>
                <c:formatCode>General</c:formatCode>
                <c:ptCount val="3"/>
                <c:pt idx="0">
                  <c:v>1</c:v>
                </c:pt>
                <c:pt idx="1">
                  <c:v>7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CB-42F3-A1E6-6CE1A654EC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C5DFF0-97A7-4A8D-805F-B708ADB30D0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F73BB69E-57FA-4433-B35E-1B3598208E12}">
      <dgm:prSet/>
      <dgm:spPr/>
      <dgm:t>
        <a:bodyPr/>
        <a:lstStyle/>
        <a:p>
          <a:r>
            <a:rPr lang="es-VE"/>
            <a:t>El “SCRUM master” también formara parte del desarrollo.</a:t>
          </a:r>
          <a:endParaRPr lang="es-CO"/>
        </a:p>
      </dgm:t>
    </dgm:pt>
    <dgm:pt modelId="{FAACC17B-C23E-45BC-9276-A0ACE315E4BD}" type="parTrans" cxnId="{56B94556-6858-4F71-8870-027CFE675B2E}">
      <dgm:prSet/>
      <dgm:spPr/>
      <dgm:t>
        <a:bodyPr/>
        <a:lstStyle/>
        <a:p>
          <a:endParaRPr lang="es-CO"/>
        </a:p>
      </dgm:t>
    </dgm:pt>
    <dgm:pt modelId="{C48828DB-D034-4FC1-9583-2DD0F9DC985E}" type="sibTrans" cxnId="{56B94556-6858-4F71-8870-027CFE675B2E}">
      <dgm:prSet/>
      <dgm:spPr/>
      <dgm:t>
        <a:bodyPr/>
        <a:lstStyle/>
        <a:p>
          <a:endParaRPr lang="es-CO"/>
        </a:p>
      </dgm:t>
    </dgm:pt>
    <dgm:pt modelId="{70E7231D-63BE-4708-A326-6DEE70AC2F74}">
      <dgm:prSet/>
      <dgm:spPr/>
      <dgm:t>
        <a:bodyPr/>
        <a:lstStyle/>
        <a:p>
          <a:r>
            <a:rPr lang="es-VE" dirty="0"/>
            <a:t>Siguiendo el cronograma de entregables presentado en el documento del planteamiento.</a:t>
          </a:r>
          <a:endParaRPr lang="es-CO" dirty="0"/>
        </a:p>
      </dgm:t>
    </dgm:pt>
    <dgm:pt modelId="{A31B1746-964A-4E69-90F2-2BFD1535BB23}" type="parTrans" cxnId="{AEB06C4A-41CA-4A94-8F70-A75D5FD2CC17}">
      <dgm:prSet/>
      <dgm:spPr/>
      <dgm:t>
        <a:bodyPr/>
        <a:lstStyle/>
        <a:p>
          <a:endParaRPr lang="es-CO"/>
        </a:p>
      </dgm:t>
    </dgm:pt>
    <dgm:pt modelId="{B615D2D5-5517-4B61-AB18-03DE0A773F4F}" type="sibTrans" cxnId="{AEB06C4A-41CA-4A94-8F70-A75D5FD2CC17}">
      <dgm:prSet/>
      <dgm:spPr/>
      <dgm:t>
        <a:bodyPr/>
        <a:lstStyle/>
        <a:p>
          <a:endParaRPr lang="es-CO"/>
        </a:p>
      </dgm:t>
    </dgm:pt>
    <dgm:pt modelId="{B53A83A5-EAB4-4648-8D53-38CB2CD13D15}" type="pres">
      <dgm:prSet presAssocID="{BDC5DFF0-97A7-4A8D-805F-B708ADB30D03}" presName="linear" presStyleCnt="0">
        <dgm:presLayoutVars>
          <dgm:animLvl val="lvl"/>
          <dgm:resizeHandles val="exact"/>
        </dgm:presLayoutVars>
      </dgm:prSet>
      <dgm:spPr/>
    </dgm:pt>
    <dgm:pt modelId="{8593ACE5-0BC0-44BB-B56B-F9FABE5F3616}" type="pres">
      <dgm:prSet presAssocID="{F73BB69E-57FA-4433-B35E-1B3598208E1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E4CEB63-345E-44B3-B8ED-7258FCD35C4E}" type="pres">
      <dgm:prSet presAssocID="{C48828DB-D034-4FC1-9583-2DD0F9DC985E}" presName="spacer" presStyleCnt="0"/>
      <dgm:spPr/>
    </dgm:pt>
    <dgm:pt modelId="{1C98AC40-F061-4D66-9BFC-081A5089DAE8}" type="pres">
      <dgm:prSet presAssocID="{70E7231D-63BE-4708-A326-6DEE70AC2F74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A032D55E-E258-4510-B605-4A3D07EF9280}" type="presOf" srcId="{70E7231D-63BE-4708-A326-6DEE70AC2F74}" destId="{1C98AC40-F061-4D66-9BFC-081A5089DAE8}" srcOrd="0" destOrd="0" presId="urn:microsoft.com/office/officeart/2005/8/layout/vList2"/>
    <dgm:cxn modelId="{AEB06C4A-41CA-4A94-8F70-A75D5FD2CC17}" srcId="{BDC5DFF0-97A7-4A8D-805F-B708ADB30D03}" destId="{70E7231D-63BE-4708-A326-6DEE70AC2F74}" srcOrd="1" destOrd="0" parTransId="{A31B1746-964A-4E69-90F2-2BFD1535BB23}" sibTransId="{B615D2D5-5517-4B61-AB18-03DE0A773F4F}"/>
    <dgm:cxn modelId="{56B94556-6858-4F71-8870-027CFE675B2E}" srcId="{BDC5DFF0-97A7-4A8D-805F-B708ADB30D03}" destId="{F73BB69E-57FA-4433-B35E-1B3598208E12}" srcOrd="0" destOrd="0" parTransId="{FAACC17B-C23E-45BC-9276-A0ACE315E4BD}" sibTransId="{C48828DB-D034-4FC1-9583-2DD0F9DC985E}"/>
    <dgm:cxn modelId="{549C215A-7028-4F36-8BA4-71D7693F68C3}" type="presOf" srcId="{BDC5DFF0-97A7-4A8D-805F-B708ADB30D03}" destId="{B53A83A5-EAB4-4648-8D53-38CB2CD13D15}" srcOrd="0" destOrd="0" presId="urn:microsoft.com/office/officeart/2005/8/layout/vList2"/>
    <dgm:cxn modelId="{DCD8E07F-AA00-412D-BD63-DCBF4A350244}" type="presOf" srcId="{F73BB69E-57FA-4433-B35E-1B3598208E12}" destId="{8593ACE5-0BC0-44BB-B56B-F9FABE5F3616}" srcOrd="0" destOrd="0" presId="urn:microsoft.com/office/officeart/2005/8/layout/vList2"/>
    <dgm:cxn modelId="{43561ED0-757A-4021-BA20-4ECA8A623B3B}" type="presParOf" srcId="{B53A83A5-EAB4-4648-8D53-38CB2CD13D15}" destId="{8593ACE5-0BC0-44BB-B56B-F9FABE5F3616}" srcOrd="0" destOrd="0" presId="urn:microsoft.com/office/officeart/2005/8/layout/vList2"/>
    <dgm:cxn modelId="{0466AD4B-594D-4AC8-8E46-A9B3CF962D77}" type="presParOf" srcId="{B53A83A5-EAB4-4648-8D53-38CB2CD13D15}" destId="{DE4CEB63-345E-44B3-B8ED-7258FCD35C4E}" srcOrd="1" destOrd="0" presId="urn:microsoft.com/office/officeart/2005/8/layout/vList2"/>
    <dgm:cxn modelId="{6B147E47-3319-4775-B396-076269295800}" type="presParOf" srcId="{B53A83A5-EAB4-4648-8D53-38CB2CD13D15}" destId="{1C98AC40-F061-4D66-9BFC-081A5089DAE8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C5DFF0-97A7-4A8D-805F-B708ADB30D0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F73BB69E-57FA-4433-B35E-1B3598208E12}">
      <dgm:prSet/>
      <dgm:spPr/>
      <dgm:t>
        <a:bodyPr/>
        <a:lstStyle/>
        <a:p>
          <a:pPr rtl="0"/>
          <a:r>
            <a:rPr lang="es-VE">
              <a:latin typeface="Calibri Light" panose="020F0302020204030204"/>
            </a:rPr>
            <a:t>Realizando los sprint cada semana con sus respectivas partes</a:t>
          </a:r>
          <a:r>
            <a:rPr lang="es-VE"/>
            <a:t>.</a:t>
          </a:r>
          <a:endParaRPr lang="es-CO"/>
        </a:p>
      </dgm:t>
    </dgm:pt>
    <dgm:pt modelId="{FAACC17B-C23E-45BC-9276-A0ACE315E4BD}" type="parTrans" cxnId="{56B94556-6858-4F71-8870-027CFE675B2E}">
      <dgm:prSet/>
      <dgm:spPr/>
      <dgm:t>
        <a:bodyPr/>
        <a:lstStyle/>
        <a:p>
          <a:endParaRPr lang="es-CO"/>
        </a:p>
      </dgm:t>
    </dgm:pt>
    <dgm:pt modelId="{C48828DB-D034-4FC1-9583-2DD0F9DC985E}" type="sibTrans" cxnId="{56B94556-6858-4F71-8870-027CFE675B2E}">
      <dgm:prSet/>
      <dgm:spPr/>
      <dgm:t>
        <a:bodyPr/>
        <a:lstStyle/>
        <a:p>
          <a:endParaRPr lang="es-CO"/>
        </a:p>
      </dgm:t>
    </dgm:pt>
    <dgm:pt modelId="{70E7231D-63BE-4708-A326-6DEE70AC2F74}">
      <dgm:prSet/>
      <dgm:spPr/>
      <dgm:t>
        <a:bodyPr/>
        <a:lstStyle/>
        <a:p>
          <a:pPr rtl="0"/>
          <a:r>
            <a:rPr lang="es-VE" dirty="0">
              <a:latin typeface="Calibri Light" panose="020F0302020204030204"/>
            </a:rPr>
            <a:t>Utilizando el producto backlog como medio organizacional de las tareas a realizar</a:t>
          </a:r>
          <a:endParaRPr lang="es-CO" dirty="0"/>
        </a:p>
      </dgm:t>
    </dgm:pt>
    <dgm:pt modelId="{A31B1746-964A-4E69-90F2-2BFD1535BB23}" type="parTrans" cxnId="{AEB06C4A-41CA-4A94-8F70-A75D5FD2CC17}">
      <dgm:prSet/>
      <dgm:spPr/>
      <dgm:t>
        <a:bodyPr/>
        <a:lstStyle/>
        <a:p>
          <a:endParaRPr lang="es-CO"/>
        </a:p>
      </dgm:t>
    </dgm:pt>
    <dgm:pt modelId="{B615D2D5-5517-4B61-AB18-03DE0A773F4F}" type="sibTrans" cxnId="{AEB06C4A-41CA-4A94-8F70-A75D5FD2CC17}">
      <dgm:prSet/>
      <dgm:spPr/>
      <dgm:t>
        <a:bodyPr/>
        <a:lstStyle/>
        <a:p>
          <a:endParaRPr lang="es-CO"/>
        </a:p>
      </dgm:t>
    </dgm:pt>
    <dgm:pt modelId="{B53A83A5-EAB4-4648-8D53-38CB2CD13D15}" type="pres">
      <dgm:prSet presAssocID="{BDC5DFF0-97A7-4A8D-805F-B708ADB30D03}" presName="linear" presStyleCnt="0">
        <dgm:presLayoutVars>
          <dgm:animLvl val="lvl"/>
          <dgm:resizeHandles val="exact"/>
        </dgm:presLayoutVars>
      </dgm:prSet>
      <dgm:spPr/>
    </dgm:pt>
    <dgm:pt modelId="{8593ACE5-0BC0-44BB-B56B-F9FABE5F3616}" type="pres">
      <dgm:prSet presAssocID="{F73BB69E-57FA-4433-B35E-1B3598208E1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E4CEB63-345E-44B3-B8ED-7258FCD35C4E}" type="pres">
      <dgm:prSet presAssocID="{C48828DB-D034-4FC1-9583-2DD0F9DC985E}" presName="spacer" presStyleCnt="0"/>
      <dgm:spPr/>
    </dgm:pt>
    <dgm:pt modelId="{1C98AC40-F061-4D66-9BFC-081A5089DAE8}" type="pres">
      <dgm:prSet presAssocID="{70E7231D-63BE-4708-A326-6DEE70AC2F74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A032D55E-E258-4510-B605-4A3D07EF9280}" type="presOf" srcId="{70E7231D-63BE-4708-A326-6DEE70AC2F74}" destId="{1C98AC40-F061-4D66-9BFC-081A5089DAE8}" srcOrd="0" destOrd="0" presId="urn:microsoft.com/office/officeart/2005/8/layout/vList2"/>
    <dgm:cxn modelId="{AEB06C4A-41CA-4A94-8F70-A75D5FD2CC17}" srcId="{BDC5DFF0-97A7-4A8D-805F-B708ADB30D03}" destId="{70E7231D-63BE-4708-A326-6DEE70AC2F74}" srcOrd="1" destOrd="0" parTransId="{A31B1746-964A-4E69-90F2-2BFD1535BB23}" sibTransId="{B615D2D5-5517-4B61-AB18-03DE0A773F4F}"/>
    <dgm:cxn modelId="{56B94556-6858-4F71-8870-027CFE675B2E}" srcId="{BDC5DFF0-97A7-4A8D-805F-B708ADB30D03}" destId="{F73BB69E-57FA-4433-B35E-1B3598208E12}" srcOrd="0" destOrd="0" parTransId="{FAACC17B-C23E-45BC-9276-A0ACE315E4BD}" sibTransId="{C48828DB-D034-4FC1-9583-2DD0F9DC985E}"/>
    <dgm:cxn modelId="{549C215A-7028-4F36-8BA4-71D7693F68C3}" type="presOf" srcId="{BDC5DFF0-97A7-4A8D-805F-B708ADB30D03}" destId="{B53A83A5-EAB4-4648-8D53-38CB2CD13D15}" srcOrd="0" destOrd="0" presId="urn:microsoft.com/office/officeart/2005/8/layout/vList2"/>
    <dgm:cxn modelId="{DCD8E07F-AA00-412D-BD63-DCBF4A350244}" type="presOf" srcId="{F73BB69E-57FA-4433-B35E-1B3598208E12}" destId="{8593ACE5-0BC0-44BB-B56B-F9FABE5F3616}" srcOrd="0" destOrd="0" presId="urn:microsoft.com/office/officeart/2005/8/layout/vList2"/>
    <dgm:cxn modelId="{43561ED0-757A-4021-BA20-4ECA8A623B3B}" type="presParOf" srcId="{B53A83A5-EAB4-4648-8D53-38CB2CD13D15}" destId="{8593ACE5-0BC0-44BB-B56B-F9FABE5F3616}" srcOrd="0" destOrd="0" presId="urn:microsoft.com/office/officeart/2005/8/layout/vList2"/>
    <dgm:cxn modelId="{0466AD4B-594D-4AC8-8E46-A9B3CF962D77}" type="presParOf" srcId="{B53A83A5-EAB4-4648-8D53-38CB2CD13D15}" destId="{DE4CEB63-345E-44B3-B8ED-7258FCD35C4E}" srcOrd="1" destOrd="0" presId="urn:microsoft.com/office/officeart/2005/8/layout/vList2"/>
    <dgm:cxn modelId="{6B147E47-3319-4775-B396-076269295800}" type="presParOf" srcId="{B53A83A5-EAB4-4648-8D53-38CB2CD13D15}" destId="{1C98AC40-F061-4D66-9BFC-081A5089DAE8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93ACE5-0BC0-44BB-B56B-F9FABE5F3616}">
      <dsp:nvSpPr>
        <dsp:cNvPr id="0" name=""/>
        <dsp:cNvSpPr/>
      </dsp:nvSpPr>
      <dsp:spPr>
        <a:xfrm>
          <a:off x="0" y="526869"/>
          <a:ext cx="10515600" cy="1591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4000" kern="1200"/>
            <a:t>El “SCRUM master” también formara parte del desarrollo.</a:t>
          </a:r>
          <a:endParaRPr lang="es-CO" sz="4000" kern="1200"/>
        </a:p>
      </dsp:txBody>
      <dsp:txXfrm>
        <a:off x="77676" y="604545"/>
        <a:ext cx="10360248" cy="1435848"/>
      </dsp:txXfrm>
    </dsp:sp>
    <dsp:sp modelId="{1C98AC40-F061-4D66-9BFC-081A5089DAE8}">
      <dsp:nvSpPr>
        <dsp:cNvPr id="0" name=""/>
        <dsp:cNvSpPr/>
      </dsp:nvSpPr>
      <dsp:spPr>
        <a:xfrm>
          <a:off x="0" y="2233269"/>
          <a:ext cx="10515600" cy="1591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4000" kern="1200" dirty="0"/>
            <a:t>Siguiendo el cronograma de entregables presentado en el documento del planteamiento.</a:t>
          </a:r>
          <a:endParaRPr lang="es-CO" sz="4000" kern="1200" dirty="0"/>
        </a:p>
      </dsp:txBody>
      <dsp:txXfrm>
        <a:off x="77676" y="2310945"/>
        <a:ext cx="10360248" cy="14358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93ACE5-0BC0-44BB-B56B-F9FABE5F3616}">
      <dsp:nvSpPr>
        <dsp:cNvPr id="0" name=""/>
        <dsp:cNvSpPr/>
      </dsp:nvSpPr>
      <dsp:spPr>
        <a:xfrm>
          <a:off x="0" y="320768"/>
          <a:ext cx="10515600" cy="17901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4500" kern="1200">
              <a:latin typeface="Calibri Light" panose="020F0302020204030204"/>
            </a:rPr>
            <a:t>Realizando los sprint cada semana con sus respectivas partes</a:t>
          </a:r>
          <a:r>
            <a:rPr lang="es-VE" sz="4500" kern="1200"/>
            <a:t>.</a:t>
          </a:r>
          <a:endParaRPr lang="es-CO" sz="4500" kern="1200"/>
        </a:p>
      </dsp:txBody>
      <dsp:txXfrm>
        <a:off x="87385" y="408153"/>
        <a:ext cx="10340830" cy="1615330"/>
      </dsp:txXfrm>
    </dsp:sp>
    <dsp:sp modelId="{1C98AC40-F061-4D66-9BFC-081A5089DAE8}">
      <dsp:nvSpPr>
        <dsp:cNvPr id="0" name=""/>
        <dsp:cNvSpPr/>
      </dsp:nvSpPr>
      <dsp:spPr>
        <a:xfrm>
          <a:off x="0" y="2240469"/>
          <a:ext cx="10515600" cy="17901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4500" kern="1200" dirty="0">
              <a:latin typeface="Calibri Light" panose="020F0302020204030204"/>
            </a:rPr>
            <a:t>Utilizando el producto backlog como medio organizacional de las tareas a realizar</a:t>
          </a:r>
          <a:endParaRPr lang="es-CO" sz="4500" kern="1200" dirty="0"/>
        </a:p>
      </dsp:txBody>
      <dsp:txXfrm>
        <a:off x="87385" y="2327854"/>
        <a:ext cx="10340830" cy="16153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E378B0-BC70-864E-93F7-CBA55DCF72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011A645-B790-3141-98CA-DA5C1A4668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563956-3673-FB4D-8624-F71AA73741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2FE640-A1E4-7C4B-ADEA-B860F5262247}" type="datetimeFigureOut">
              <a:rPr lang="es-CO" smtClean="0"/>
              <a:t>28/01/2022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4ED004-6C42-0343-A6D8-A0710FFC6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73367DF-FDFE-7542-A8E3-A8753009A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F0C504-E3F1-7649-B009-DCE91859823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64706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DF4DAF-6E4B-E046-8DC2-584D7FB6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8031D7B-662C-B949-AABE-558362B76E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7E35BE-E957-D148-B04C-6C652ACFED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2FE640-A1E4-7C4B-ADEA-B860F5262247}" type="datetimeFigureOut">
              <a:rPr lang="es-CO" smtClean="0"/>
              <a:t>28/01/2022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748D55-3C45-B443-9334-854E7E05E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37F996-9DBF-FC41-AA58-B34A980F6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F0C504-E3F1-7649-B009-DCE91859823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4079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9C8393B-F133-BF43-B48D-63A2841CFB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613176D-F0EC-7D41-A2E4-822057884D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D7459C-09A8-D94F-A2CD-87110089B4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2FE640-A1E4-7C4B-ADEA-B860F5262247}" type="datetimeFigureOut">
              <a:rPr lang="es-CO" smtClean="0"/>
              <a:t>28/01/2022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76B8A5-5142-6243-A570-359BCF92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BDEB7E-188F-844B-9185-612D344F9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F0C504-E3F1-7649-B009-DCE91859823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57760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6B8E3A-EA85-714B-947A-47FB5D28F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909473-59C7-0E41-85AB-CB73B175E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4501B95-1EFD-734C-B22E-CAEA6CA0FE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2FE640-A1E4-7C4B-ADEA-B860F5262247}" type="datetimeFigureOut">
              <a:rPr lang="es-CO" smtClean="0"/>
              <a:t>28/01/2022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A1DB22-5673-DE4D-B0B5-53A977525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5B931E-A878-8A4E-AC52-9A3EF8092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F0C504-E3F1-7649-B009-DCE91859823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52229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0F629-2925-4741-A4B4-430EE0239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36E5D54-90FA-094B-89F3-09D083E0C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9BFB086-B02E-F449-86AB-E355DF5735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2FE640-A1E4-7C4B-ADEA-B860F5262247}" type="datetimeFigureOut">
              <a:rPr lang="es-CO" smtClean="0"/>
              <a:t>28/01/2022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A8E6AE-45FE-0F45-8AE1-8A1E2A0DA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078C3FC-F65B-4442-9B52-6CF920BB2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F0C504-E3F1-7649-B009-DCE91859823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84738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ED2BB4-072A-414D-8697-FDEE4F669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F9979F-210C-384B-AFFB-998373602E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D74E719-0B16-994F-B1EA-6597E186A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E80E2D7-B6E5-184D-BD9D-DE40AC8CD9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2FE640-A1E4-7C4B-ADEA-B860F5262247}" type="datetimeFigureOut">
              <a:rPr lang="es-CO" smtClean="0"/>
              <a:t>28/01/2022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6785D6C-312A-DF4C-A46A-0B132CA65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99A6433-83F9-6D4A-A612-A66146136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F0C504-E3F1-7649-B009-DCE91859823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29083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4D0C66-814C-934C-A7DE-5AC40AFF8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803B72F-EC55-C845-A176-3D575F2F22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7AE67B7-94D4-DF4C-8FE4-E40F05EC33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61886CB-7E7E-A240-AA5B-322C746C33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C43E715-732B-A04B-930A-D5BAE11394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F75331D-5377-3A48-A446-FCDA1832DE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2FE640-A1E4-7C4B-ADEA-B860F5262247}" type="datetimeFigureOut">
              <a:rPr lang="es-CO" smtClean="0"/>
              <a:t>28/01/2022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9D5B1D8-F3B4-C24C-A68D-F97DB45F1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E8C063E-8325-074A-9A04-2C3F5A358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F0C504-E3F1-7649-B009-DCE91859823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99816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1EB94-1DD5-1245-9C7E-6A126FE1F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79B6EC3-64B8-0F47-8872-D4F8143855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2FE640-A1E4-7C4B-ADEA-B860F5262247}" type="datetimeFigureOut">
              <a:rPr lang="es-CO" smtClean="0"/>
              <a:t>28/01/2022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00D4DF9-1BB5-BE49-9BB4-EE975F771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1E41521-38FC-B241-BA8E-77F1FBC2C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F0C504-E3F1-7649-B009-DCE91859823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80726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DA6846F-5E04-9F41-B9D1-95FFBA3EC8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2FE640-A1E4-7C4B-ADEA-B860F5262247}" type="datetimeFigureOut">
              <a:rPr lang="es-CO" smtClean="0"/>
              <a:t>28/01/2022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F900753-70FA-C045-A61C-BCFCFFAB4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0B3EE33-EA7C-2A48-94EE-DBB93685B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F0C504-E3F1-7649-B009-DCE91859823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00954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EBE160-299C-0045-BB97-8FD7AB4A5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EB8A54-CF30-E841-87DF-A4DA622FA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D7119D4-344A-844A-9302-BF54F86C3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607F0C6-8CC3-1346-A756-E5AFF1D87A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2FE640-A1E4-7C4B-ADEA-B860F5262247}" type="datetimeFigureOut">
              <a:rPr lang="es-CO" smtClean="0"/>
              <a:t>28/01/2022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0194847-BE24-264D-BEBE-0E23326B8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198AC4-1B8C-6B4D-864D-357894D71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F0C504-E3F1-7649-B009-DCE91859823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3119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FCDBFB-8D4D-5A42-8B86-E75DCD53A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46ECE15-7FB1-9845-BD13-216A724A35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66A38A4-AF2D-9D4F-838A-A947D394F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34A119C-680C-964E-A4A7-2E91FBF9BB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2FE640-A1E4-7C4B-ADEA-B860F5262247}" type="datetimeFigureOut">
              <a:rPr lang="es-CO" smtClean="0"/>
              <a:t>28/01/2022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77E7F14-A023-9D44-BD79-9BE4357D6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B11EC57-DFFC-0648-A2C7-08D5F666F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F0C504-E3F1-7649-B009-DCE91859823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09096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27725E2D-F1A0-B642-A808-D195932D1BAB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02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Pantalla de video juego&#10;&#10;Descripción generada automáticamente con confianza media">
            <a:extLst>
              <a:ext uri="{FF2B5EF4-FFF2-40B4-BE49-F238E27FC236}">
                <a16:creationId xmlns:a16="http://schemas.microsoft.com/office/drawing/2014/main" id="{A6700B58-08FE-DF4B-BA2F-6260DF5D8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26F451F-51C5-664F-B275-1F65327F4EC5}"/>
              </a:ext>
            </a:extLst>
          </p:cNvPr>
          <p:cNvSpPr txBox="1"/>
          <p:nvPr/>
        </p:nvSpPr>
        <p:spPr>
          <a:xfrm>
            <a:off x="-81210" y="3470825"/>
            <a:ext cx="6497276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4800" dirty="0">
                <a:solidFill>
                  <a:srgbClr val="FFFFFF"/>
                </a:solidFill>
                <a:ea typeface="+mn-lt"/>
                <a:cs typeface="+mn-lt"/>
              </a:rPr>
              <a:t>PROPUESTA DEL PROYECTO INTEGRADOR</a:t>
            </a:r>
            <a:endParaRPr lang="es-CO" sz="4800">
              <a:solidFill>
                <a:srgbClr val="FFFFFF"/>
              </a:solidFill>
              <a:ea typeface="+mn-lt"/>
              <a:cs typeface="+mn-lt"/>
            </a:endParaRPr>
          </a:p>
          <a:p>
            <a:pPr algn="ctr"/>
            <a:r>
              <a:rPr lang="es-CO" sz="4800">
                <a:solidFill>
                  <a:srgbClr val="FFFFFF"/>
                </a:solidFill>
                <a:cs typeface="Calibri"/>
              </a:rPr>
              <a:t>(Matriz)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919E988-4A48-CA49-8C84-303D15A1667B}"/>
              </a:ext>
            </a:extLst>
          </p:cNvPr>
          <p:cNvSpPr txBox="1"/>
          <p:nvPr/>
        </p:nvSpPr>
        <p:spPr>
          <a:xfrm>
            <a:off x="151768" y="5811801"/>
            <a:ext cx="3021031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ea typeface="+mn-lt"/>
                <a:cs typeface="+mn-lt"/>
              </a:rPr>
              <a:t>Miguel Mateo Mendoza Rojas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s-CO" dirty="0">
                <a:solidFill>
                  <a:schemeClr val="bg1"/>
                </a:solidFill>
                <a:ea typeface="+mn-lt"/>
                <a:cs typeface="+mn-lt"/>
              </a:rPr>
              <a:t>Andrés David Bonilla Higuera</a:t>
            </a:r>
          </a:p>
          <a:p>
            <a:pPr algn="ctr"/>
            <a:endParaRPr lang="es-CO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5" name="CuadroTexto 6">
            <a:extLst>
              <a:ext uri="{FF2B5EF4-FFF2-40B4-BE49-F238E27FC236}">
                <a16:creationId xmlns:a16="http://schemas.microsoft.com/office/drawing/2014/main" id="{F089CEBD-4526-4A32-861C-7B42E9888A31}"/>
              </a:ext>
            </a:extLst>
          </p:cNvPr>
          <p:cNvSpPr txBox="1"/>
          <p:nvPr/>
        </p:nvSpPr>
        <p:spPr>
          <a:xfrm>
            <a:off x="2986230" y="5779451"/>
            <a:ext cx="3021031" cy="14157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err="1">
                <a:solidFill>
                  <a:schemeClr val="bg1"/>
                </a:solidFill>
                <a:ea typeface="+mn-lt"/>
                <a:cs typeface="+mn-lt"/>
              </a:rPr>
              <a:t>Gleisson</a:t>
            </a:r>
            <a:r>
              <a:rPr lang="es-CO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CO" err="1">
                <a:solidFill>
                  <a:schemeClr val="bg1"/>
                </a:solidFill>
                <a:ea typeface="+mn-lt"/>
                <a:cs typeface="+mn-lt"/>
              </a:rPr>
              <a:t>Stik</a:t>
            </a:r>
            <a:r>
              <a:rPr lang="es-CO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CO" err="1">
                <a:solidFill>
                  <a:schemeClr val="bg1"/>
                </a:solidFill>
                <a:ea typeface="+mn-lt"/>
                <a:cs typeface="+mn-lt"/>
              </a:rPr>
              <a:t>Perez</a:t>
            </a:r>
            <a:r>
              <a:rPr lang="es-CO">
                <a:solidFill>
                  <a:schemeClr val="bg1"/>
                </a:solidFill>
                <a:ea typeface="+mn-lt"/>
                <a:cs typeface="+mn-lt"/>
              </a:rPr>
              <a:t> Rivera</a:t>
            </a:r>
          </a:p>
          <a:p>
            <a:pPr algn="ctr"/>
            <a:r>
              <a:rPr lang="es-CO">
                <a:solidFill>
                  <a:schemeClr val="bg1"/>
                </a:solidFill>
                <a:ea typeface="+mn-lt"/>
                <a:cs typeface="+mn-lt"/>
              </a:rPr>
              <a:t>Jean Pierre Parra Suarez</a:t>
            </a:r>
          </a:p>
          <a:p>
            <a:pPr algn="ctr"/>
            <a:r>
              <a:rPr lang="es-CO">
                <a:solidFill>
                  <a:schemeClr val="bg1"/>
                </a:solidFill>
                <a:ea typeface="+mn-lt"/>
                <a:cs typeface="+mn-lt"/>
              </a:rPr>
              <a:t>Antonio </a:t>
            </a:r>
            <a:r>
              <a:rPr lang="es-CO" err="1">
                <a:solidFill>
                  <a:schemeClr val="bg1"/>
                </a:solidFill>
                <a:ea typeface="+mn-lt"/>
                <a:cs typeface="+mn-lt"/>
              </a:rPr>
              <a:t>Jose</a:t>
            </a:r>
            <a:r>
              <a:rPr lang="es-CO">
                <a:solidFill>
                  <a:schemeClr val="bg1"/>
                </a:solidFill>
                <a:ea typeface="+mn-lt"/>
                <a:cs typeface="+mn-lt"/>
              </a:rPr>
              <a:t> Donis </a:t>
            </a:r>
            <a:r>
              <a:rPr lang="es-CO" err="1">
                <a:solidFill>
                  <a:schemeClr val="bg1"/>
                </a:solidFill>
                <a:ea typeface="+mn-lt"/>
                <a:cs typeface="+mn-lt"/>
              </a:rPr>
              <a:t>Hung</a:t>
            </a:r>
            <a:endParaRPr lang="es-CO" err="1">
              <a:solidFill>
                <a:schemeClr val="bg1"/>
              </a:solidFill>
              <a:cs typeface="Calibri" panose="020F0502020204030204"/>
            </a:endParaRPr>
          </a:p>
          <a:p>
            <a:endParaRPr lang="es-CO" sz="3200">
              <a:solidFill>
                <a:schemeClr val="bg1"/>
              </a:solidFill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95287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83E1BA-1FD8-6845-A578-142D1D807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6359"/>
            <a:ext cx="10515600" cy="1325563"/>
          </a:xfrm>
        </p:spPr>
        <p:txBody>
          <a:bodyPr lIns="91440" tIns="45720" rIns="91440" bIns="45720" anchor="t"/>
          <a:lstStyle/>
          <a:p>
            <a:r>
              <a:rPr lang="es-CO" sz="6000" b="1" dirty="0">
                <a:cs typeface="Calibri Light"/>
              </a:rPr>
              <a:t>Planificación</a:t>
            </a:r>
            <a:endParaRPr lang="es-CO" b="1" dirty="0"/>
          </a:p>
        </p:txBody>
      </p:sp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F90A2ED7-25D1-473D-873C-55AD87BBBC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844522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47225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D9DA95A-18A3-D140-9AF1-D453F5BC9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4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A20775-853D-0545-A725-082B37A2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3314"/>
            <a:ext cx="10515600" cy="1325563"/>
          </a:xfrm>
        </p:spPr>
        <p:txBody>
          <a:bodyPr lIns="91440" tIns="45720" rIns="91440" bIns="45720" anchor="t"/>
          <a:lstStyle/>
          <a:p>
            <a:r>
              <a:rPr lang="es-CO" sz="6000" b="1" dirty="0">
                <a:cs typeface="Calibri Light"/>
              </a:rPr>
              <a:t>Situación problema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5FD4C37-1980-904F-A568-8215280AF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9072"/>
            <a:ext cx="6162207" cy="3392533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s-CO" sz="3200" dirty="0">
                <a:cs typeface="Calibri"/>
              </a:rPr>
              <a:t>En el área metropolitana se busca mejorar las ventas y servicio al cliente por lo que se necesitan empresas de automotriz, como lo es el caso de tipo matriz que ofrecerá servicio de venta a concesionarios y público en general 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2D2653F-C69E-4527-831C-E3CE52DCD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705" y="2452878"/>
            <a:ext cx="4050691" cy="248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21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78BCF5E-C458-42FF-836F-52F452772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87" y="1441938"/>
            <a:ext cx="1127435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CO" sz="460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</a:rPr>
              <a:t> ¿Cómo por medio de la ingeniería de sistemas e informática, podemos resolver las necesidades planteadas por la empresa fabricante de automóviles o matriz?</a:t>
            </a:r>
            <a:endParaRPr lang="en-US" sz="46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319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129C8B0-4807-4FD8-B722-FB69F1BB1DB8}"/>
              </a:ext>
            </a:extLst>
          </p:cNvPr>
          <p:cNvSpPr>
            <a:spLocks noGrp="1"/>
          </p:cNvSpPr>
          <p:nvPr/>
        </p:nvSpPr>
        <p:spPr>
          <a:xfrm>
            <a:off x="3643745" y="2765045"/>
            <a:ext cx="4903242" cy="132556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800" b="1">
                <a:cs typeface="Calibri Light"/>
              </a:rPr>
              <a:t>Objetivos</a:t>
            </a:r>
          </a:p>
        </p:txBody>
      </p:sp>
    </p:spTree>
    <p:extLst>
      <p:ext uri="{BB962C8B-B14F-4D97-AF65-F5344CB8AC3E}">
        <p14:creationId xmlns:p14="http://schemas.microsoft.com/office/powerpoint/2010/main" val="814033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792C2B-BE1A-8A41-9764-267EC295F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690" y="2006600"/>
            <a:ext cx="10104620" cy="3316001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s-ES" sz="3200" dirty="0"/>
              <a:t>Desarrollar una aplicación para un fabricante de automóviles o matriz, mediante el uso de tecnologías web siguiendo las especificaciones solicitas, para resolver las necesidades de la empresa matriz y facilitar algunas funciones de las otras empresas del consorcio. </a:t>
            </a:r>
            <a:endParaRPr lang="es-CO" sz="32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A66849-0B40-4738-8DA1-649357BA7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41" y="936625"/>
            <a:ext cx="10515600" cy="1325563"/>
          </a:xfrm>
        </p:spPr>
        <p:txBody>
          <a:bodyPr lIns="91440" tIns="45720" rIns="91440" bIns="45720" anchor="t"/>
          <a:lstStyle/>
          <a:p>
            <a:pPr algn="ctr"/>
            <a:r>
              <a:rPr lang="en-US" sz="6000" b="1" err="1">
                <a:ea typeface="+mj-lt"/>
                <a:cs typeface="+mj-lt"/>
              </a:rPr>
              <a:t>Objetivo</a:t>
            </a:r>
            <a:r>
              <a:rPr lang="en-US" sz="6000" b="1">
                <a:ea typeface="+mj-lt"/>
                <a:cs typeface="+mj-lt"/>
              </a:rPr>
              <a:t> general</a:t>
            </a:r>
            <a:endParaRPr lang="en-US" sz="6000" b="1">
              <a:cs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39844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83E1BA-1FD8-6845-A578-142D1D807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3341"/>
            <a:ext cx="10515600" cy="1325563"/>
          </a:xfrm>
        </p:spPr>
        <p:txBody>
          <a:bodyPr lIns="91440" tIns="45720" rIns="91440" bIns="45720" anchor="t"/>
          <a:lstStyle/>
          <a:p>
            <a:pPr algn="ctr"/>
            <a:r>
              <a:rPr lang="es-CO" sz="6000" b="1">
                <a:ea typeface="+mj-lt"/>
                <a:cs typeface="+mj-lt"/>
              </a:rPr>
              <a:t>Objetivos específicos</a:t>
            </a:r>
            <a:endParaRPr lang="en-US" b="1">
              <a:cs typeface="Calibri Light" panose="020F0302020204030204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F67928-5701-4B34-9EEF-0E70D1C88A22}"/>
              </a:ext>
            </a:extLst>
          </p:cNvPr>
          <p:cNvSpPr>
            <a:spLocks noGrp="1"/>
          </p:cNvSpPr>
          <p:nvPr/>
        </p:nvSpPr>
        <p:spPr>
          <a:xfrm>
            <a:off x="734290" y="1972830"/>
            <a:ext cx="10515600" cy="435133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>
                <a:cs typeface="Calibri"/>
              </a:rPr>
              <a:t>Diseñar la arquitectura del sistema la cual servirá de base durante el desarrollo y despliegue de los servicios solicitados por la empresa matriz. </a:t>
            </a:r>
            <a:endParaRPr lang="en-US"/>
          </a:p>
          <a:p>
            <a:pPr algn="just"/>
            <a:r>
              <a:rPr lang="es-ES">
                <a:cs typeface="Calibri"/>
              </a:rPr>
              <a:t>Desarrollar la aplicación web utilizada siguiendo la especificación ideada durante las etapas de diseño y documentación. </a:t>
            </a:r>
            <a:endParaRPr lang="es-ES">
              <a:ea typeface="+mn-lt"/>
              <a:cs typeface="+mn-lt"/>
            </a:endParaRPr>
          </a:p>
          <a:p>
            <a:pPr algn="just"/>
            <a:r>
              <a:rPr lang="es-ES">
                <a:ea typeface="+mn-lt"/>
                <a:cs typeface="+mn-lt"/>
              </a:rPr>
              <a:t>Desplegar el producto resultante siguiendo las pautas solicitadas por el contratista. </a:t>
            </a:r>
            <a:endParaRPr lang="es-E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4423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739E2-7457-4033-9387-99627E049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>
                <a:solidFill>
                  <a:schemeClr val="bg1"/>
                </a:solidFill>
              </a:rPr>
              <a:t>Metodología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D56A9F-D086-4EE1-8E9D-5DC159624D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" r="2" b="2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14843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C1688F-FA1B-4149-ACAE-5DAF2ADA3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SCRUM como marco de trabajo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70AC4E54-0E57-49AE-BCEB-8423475414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0170550"/>
              </p:ext>
            </p:extLst>
          </p:nvPr>
        </p:nvGraphicFramePr>
        <p:xfrm>
          <a:off x="786245" y="1332057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6317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C1688F-FA1B-4149-ACAE-5DAF2ADA3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SCRUM como marco de trabajo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70AC4E54-0E57-49AE-BCEB-8423475414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5152458"/>
              </p:ext>
            </p:extLst>
          </p:nvPr>
        </p:nvGraphicFramePr>
        <p:xfrm>
          <a:off x="786245" y="1332057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0483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B5CB2C47D49442BE5B6E4B6E233350" ma:contentTypeVersion="3" ma:contentTypeDescription="Create a new document." ma:contentTypeScope="" ma:versionID="e68fabf24963f07506db255ae9d571f0">
  <xsd:schema xmlns:xsd="http://www.w3.org/2001/XMLSchema" xmlns:xs="http://www.w3.org/2001/XMLSchema" xmlns:p="http://schemas.microsoft.com/office/2006/metadata/properties" xmlns:ns2="4f15631c-a4a9-4762-9817-e85846c1f208" targetNamespace="http://schemas.microsoft.com/office/2006/metadata/properties" ma:root="true" ma:fieldsID="10d631ab2f9642de061e5398b52175e0" ns2:_="">
    <xsd:import namespace="4f15631c-a4a9-4762-9817-e85846c1f208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15631c-a4a9-4762-9817-e85846c1f208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4f15631c-a4a9-4762-9817-e85846c1f208" xsi:nil="true"/>
  </documentManagement>
</p:properties>
</file>

<file path=customXml/itemProps1.xml><?xml version="1.0" encoding="utf-8"?>
<ds:datastoreItem xmlns:ds="http://schemas.openxmlformats.org/officeDocument/2006/customXml" ds:itemID="{12D15184-D444-4D74-8F8E-7581FB408BF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30E6DB2-77C8-4850-A812-A16C763485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15631c-a4a9-4762-9817-e85846c1f20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BD929C7-A6F0-4212-A4C8-000A68EE5685}">
  <ds:schemaRefs>
    <ds:schemaRef ds:uri="http://purl.org/dc/terms/"/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openxmlformats.org/package/2006/metadata/core-properties"/>
    <ds:schemaRef ds:uri="4f15631c-a4a9-4762-9817-e85846c1f20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253</Words>
  <Application>Microsoft Office PowerPoint</Application>
  <PresentationFormat>Widescreen</PresentationFormat>
  <Paragraphs>25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Montserrat Medium</vt:lpstr>
      <vt:lpstr>Tema de Office</vt:lpstr>
      <vt:lpstr>PowerPoint Presentation</vt:lpstr>
      <vt:lpstr>Situación problema</vt:lpstr>
      <vt:lpstr> ¿Cómo por medio de la ingeniería de sistemas e informática, podemos resolver las necesidades planteadas por la empresa fabricante de automóviles o matriz?</vt:lpstr>
      <vt:lpstr>PowerPoint Presentation</vt:lpstr>
      <vt:lpstr>Objetivo general</vt:lpstr>
      <vt:lpstr>Objetivos específicos</vt:lpstr>
      <vt:lpstr>Metodología</vt:lpstr>
      <vt:lpstr>SCRUM como marco de trabajo</vt:lpstr>
      <vt:lpstr>SCRUM como marco de trabajo</vt:lpstr>
      <vt:lpstr>Planificación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Pablo Andres Mendez Merchan</dc:creator>
  <cp:lastModifiedBy>Antonio Jose</cp:lastModifiedBy>
  <cp:revision>80</cp:revision>
  <dcterms:created xsi:type="dcterms:W3CDTF">2022-01-13T19:44:52Z</dcterms:created>
  <dcterms:modified xsi:type="dcterms:W3CDTF">2022-01-28T19:39:36Z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0x0101002BB5CB2C47D49442BE5B6E4B6E233350</vt:lpwstr>
  </property>
</Properties>
</file>